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22"/>
  </p:notesMasterIdLst>
  <p:sldIdLst>
    <p:sldId id="295" r:id="rId3"/>
    <p:sldId id="296" r:id="rId4"/>
    <p:sldId id="297" r:id="rId5"/>
    <p:sldId id="256" r:id="rId6"/>
    <p:sldId id="257" r:id="rId7"/>
    <p:sldId id="258" r:id="rId8"/>
    <p:sldId id="259" r:id="rId9"/>
    <p:sldId id="260" r:id="rId10"/>
    <p:sldId id="262" r:id="rId11"/>
    <p:sldId id="263" r:id="rId12"/>
    <p:sldId id="269" r:id="rId13"/>
    <p:sldId id="298" r:id="rId14"/>
    <p:sldId id="288" r:id="rId15"/>
    <p:sldId id="289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80705" autoAdjust="0"/>
  </p:normalViewPr>
  <p:slideViewPr>
    <p:cSldViewPr snapToGrid="0">
      <p:cViewPr>
        <p:scale>
          <a:sx n="100" d="100"/>
          <a:sy n="100" d="100"/>
        </p:scale>
        <p:origin x="360" y="-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say that the effect of</a:t>
            </a:r>
            <a:r>
              <a:rPr lang="en-US" baseline="0" dirty="0" smtClean="0"/>
              <a:t> playing videogames on aggressive behavior is stronger for callous kids (compared to non-callous kids)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0845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HOMEWORK #6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3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38300"/>
            <a:ext cx="10871200" cy="4749800"/>
          </a:xfrm>
        </p:spPr>
        <p:txBody>
          <a:bodyPr/>
          <a:lstStyle/>
          <a:p>
            <a:r>
              <a:rPr lang="en-US" dirty="0" smtClean="0"/>
              <a:t>The interaction term makes the </a:t>
            </a:r>
            <a:r>
              <a:rPr lang="en-US" i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 for the main predictors uninterpretable in many situations.</a:t>
            </a:r>
          </a:p>
          <a:p>
            <a:r>
              <a:rPr lang="en-US" dirty="0" smtClean="0"/>
              <a:t>For this reason, it is common to transform the predictors using mean centering.</a:t>
            </a:r>
          </a:p>
          <a:p>
            <a:pPr lvl="1"/>
            <a:r>
              <a:rPr lang="en-US" dirty="0" smtClean="0"/>
              <a:t>transforming </a:t>
            </a:r>
            <a:r>
              <a:rPr lang="en-US" dirty="0"/>
              <a:t>a variable into deviations </a:t>
            </a:r>
            <a:r>
              <a:rPr lang="en-US" dirty="0" smtClean="0"/>
              <a:t>around the mean.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1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moderation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25" y="1803401"/>
            <a:ext cx="8010875" cy="37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#10 (part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 OLS2 w </a:t>
            </a:r>
            <a:r>
              <a:rPr lang="en-US" dirty="0" err="1" smtClean="0"/>
              <a:t>Interaction.pdf</a:t>
            </a:r>
            <a:endParaRPr lang="en-US" dirty="0" smtClean="0"/>
          </a:p>
          <a:p>
            <a:pPr lvl="1"/>
            <a:r>
              <a:rPr lang="en-US" dirty="0" smtClean="0"/>
              <a:t>Select a model</a:t>
            </a:r>
          </a:p>
          <a:p>
            <a:pPr lvl="1"/>
            <a:r>
              <a:rPr lang="en-US" dirty="0" smtClean="0"/>
              <a:t>Correctly interpret one of interaction coefficients in that model</a:t>
            </a:r>
          </a:p>
          <a:p>
            <a:pPr lvl="1"/>
            <a:r>
              <a:rPr lang="en-US" dirty="0" smtClean="0"/>
              <a:t>Also interpret the main effects (the components of the interaction) for that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7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Predictors in </a:t>
            </a:r>
            <a:r>
              <a:rPr lang="en-US" dirty="0"/>
              <a:t>R</a:t>
            </a:r>
            <a:r>
              <a:rPr lang="en-US" dirty="0" smtClean="0"/>
              <a:t>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Often you will have categorical predictors that have more than two categories. </a:t>
            </a:r>
          </a:p>
          <a:p>
            <a:r>
              <a:rPr lang="en-GB" dirty="0"/>
              <a:t>T</a:t>
            </a:r>
            <a:r>
              <a:rPr lang="en-GB" dirty="0" smtClean="0"/>
              <a:t>hese </a:t>
            </a:r>
            <a:r>
              <a:rPr lang="en-GB" dirty="0"/>
              <a:t>groups cannot be distinguished using a single variable coded with zeros and ones. Therefore, we use what’s called </a:t>
            </a:r>
            <a:r>
              <a:rPr lang="en-GB" b="1" dirty="0"/>
              <a:t>dummy </a:t>
            </a:r>
            <a:r>
              <a:rPr lang="en-GB" b="1" dirty="0" smtClean="0"/>
              <a:t>variables</a:t>
            </a:r>
            <a:r>
              <a:rPr lang="en-GB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2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coding for the Glastonbury Festival data</a:t>
            </a:r>
            <a:endParaRPr lang="en-US" dirty="0"/>
          </a:p>
        </p:txBody>
      </p:sp>
      <p:pic>
        <p:nvPicPr>
          <p:cNvPr id="6" name="Picture 5" descr="Screen Shot 2013-03-14 at 16.57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2189017"/>
            <a:ext cx="8331200" cy="22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3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4 at 17.0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76" y="1346200"/>
            <a:ext cx="8236097" cy="35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4 at 17.0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92" y="952500"/>
            <a:ext cx="8327408" cy="41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Output for </a:t>
            </a:r>
            <a:r>
              <a:rPr lang="en-US" dirty="0"/>
              <a:t>D</a:t>
            </a:r>
            <a:r>
              <a:rPr lang="en-US" dirty="0" smtClean="0"/>
              <a:t>ummy Variables</a:t>
            </a:r>
            <a:endParaRPr lang="en-US" dirty="0"/>
          </a:p>
        </p:txBody>
      </p:sp>
      <p:pic>
        <p:nvPicPr>
          <p:cNvPr id="3" name="Picture 2" descr="Screen Shot 2013-03-14 at 17.0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000167"/>
            <a:ext cx="8255000" cy="33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Output for </a:t>
            </a:r>
            <a:r>
              <a:rPr lang="en-US" dirty="0"/>
              <a:t>D</a:t>
            </a:r>
            <a:r>
              <a:rPr lang="en-US" dirty="0" smtClean="0"/>
              <a:t>ummy Variables II</a:t>
            </a:r>
            <a:endParaRPr lang="en-US" dirty="0"/>
          </a:p>
        </p:txBody>
      </p:sp>
      <p:pic>
        <p:nvPicPr>
          <p:cNvPr id="4" name="Picture 3" descr="Screen Shot 2013-03-14 at 17.0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1" y="1460500"/>
            <a:ext cx="6263201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Reporting Results</a:t>
            </a:r>
            <a:endParaRPr lang="en-US"/>
          </a:p>
        </p:txBody>
      </p:sp>
      <p:pic>
        <p:nvPicPr>
          <p:cNvPr id="3" name="Picture 2" descr="Screen Shot 2013-03-14 at 17.1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40" y="1943100"/>
            <a:ext cx="8189160" cy="41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3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Collective Work and Interpretation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0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#10 (part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Open OLS1.pdf</a:t>
            </a:r>
          </a:p>
          <a:p>
            <a:pPr lvl="1"/>
            <a:r>
              <a:rPr lang="en-US" dirty="0" smtClean="0"/>
              <a:t>Select a model</a:t>
            </a:r>
          </a:p>
          <a:p>
            <a:pPr lvl="1"/>
            <a:r>
              <a:rPr lang="en-US" dirty="0" smtClean="0"/>
              <a:t>Correctly interpret one of the coefficients in that model</a:t>
            </a:r>
          </a:p>
          <a:p>
            <a:pPr lvl="1"/>
            <a:endParaRPr lang="en-US" dirty="0"/>
          </a:p>
          <a:p>
            <a:r>
              <a:rPr lang="en-US" dirty="0" smtClean="0"/>
              <a:t>Open Logistic </a:t>
            </a:r>
            <a:r>
              <a:rPr lang="en-US" dirty="0" err="1" smtClean="0"/>
              <a:t>Regression.pdf</a:t>
            </a:r>
            <a:endParaRPr lang="en-US" dirty="0" smtClean="0"/>
          </a:p>
          <a:p>
            <a:pPr lvl="1"/>
            <a:r>
              <a:rPr lang="en-US" dirty="0" smtClean="0"/>
              <a:t>Select a model</a:t>
            </a:r>
          </a:p>
          <a:p>
            <a:pPr lvl="1"/>
            <a:r>
              <a:rPr lang="en-US" dirty="0"/>
              <a:t>Correctly interpret one of the coefficients in that model</a:t>
            </a:r>
          </a:p>
        </p:txBody>
      </p:sp>
    </p:spTree>
    <p:extLst>
      <p:ext uri="{BB962C8B-B14F-4D97-AF65-F5344CB8AC3E}">
        <p14:creationId xmlns:p14="http://schemas.microsoft.com/office/powerpoint/2010/main" val="204533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Moderation (Interactions)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combined effect of two variables on another is known conceptually as </a:t>
            </a:r>
            <a:r>
              <a:rPr lang="en-US" b="1" dirty="0" smtClean="0"/>
              <a:t>moderation</a:t>
            </a:r>
            <a:r>
              <a:rPr lang="en-US" dirty="0" smtClean="0"/>
              <a:t>, and in statistical terms as an </a:t>
            </a:r>
            <a:r>
              <a:rPr lang="en-US" b="1" dirty="0" smtClean="0"/>
              <a:t>interaction effect.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38300"/>
            <a:ext cx="10871200" cy="4762500"/>
          </a:xfrm>
        </p:spPr>
        <p:txBody>
          <a:bodyPr/>
          <a:lstStyle/>
          <a:p>
            <a:r>
              <a:rPr lang="en-US" dirty="0" smtClean="0"/>
              <a:t>Do violent video games make people aggressive? </a:t>
            </a:r>
          </a:p>
          <a:p>
            <a:r>
              <a:rPr lang="en-US" dirty="0" smtClean="0"/>
              <a:t>Participants</a:t>
            </a:r>
          </a:p>
          <a:p>
            <a:pPr lvl="1"/>
            <a:r>
              <a:rPr lang="en-US" dirty="0" smtClean="0"/>
              <a:t>442 youths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ggression,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allous unemotional traits</a:t>
            </a:r>
          </a:p>
          <a:p>
            <a:pPr lvl="1"/>
            <a:r>
              <a:rPr lang="en-US" dirty="0" smtClean="0"/>
              <a:t>Number of hours spent playing video games per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2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moderation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sz="2800" dirty="0" smtClean="0"/>
          </a:p>
          <a:p>
            <a:r>
              <a:rPr lang="en-US" sz="2800" dirty="0" smtClean="0"/>
              <a:t>If </a:t>
            </a:r>
            <a:r>
              <a:rPr lang="en-US" sz="2800" dirty="0"/>
              <a:t>callous-unemotional traits were a moderator then we’re saying that the strength (and/or direction) of the relationship between game playing and aggression is affected by callous-unemotional traits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73" y="1600200"/>
            <a:ext cx="8075796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48" y="139700"/>
            <a:ext cx="8066451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0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Statistical Moderation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60" y="1676401"/>
            <a:ext cx="8217640" cy="2478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4508501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5391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3833</TotalTime>
  <Words>302</Words>
  <Application>Microsoft Macintosh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Century Gothic</vt:lpstr>
      <vt:lpstr>Helvetica Neue Light</vt:lpstr>
      <vt:lpstr>ＭＳ Ｐゴシック</vt:lpstr>
      <vt:lpstr>Myriad Pro</vt:lpstr>
      <vt:lpstr>Trebuchet MS</vt:lpstr>
      <vt:lpstr>Verdana</vt:lpstr>
      <vt:lpstr>Wingdings</vt:lpstr>
      <vt:lpstr>Wingdings 2</vt:lpstr>
      <vt:lpstr>Arial</vt:lpstr>
      <vt:lpstr>DiscStat Lecture</vt:lpstr>
      <vt:lpstr>chargers2</vt:lpstr>
      <vt:lpstr>HOMEWORK #6</vt:lpstr>
      <vt:lpstr>PowerPoint Presentation</vt:lpstr>
      <vt:lpstr>ICE #10 (part 1)</vt:lpstr>
      <vt:lpstr>Moderation (Interactions)</vt:lpstr>
      <vt:lpstr>Moderation</vt:lpstr>
      <vt:lpstr>Example</vt:lpstr>
      <vt:lpstr>Conceptual moderation model</vt:lpstr>
      <vt:lpstr>PowerPoint Presentation</vt:lpstr>
      <vt:lpstr>The Statistical Moderation Model</vt:lpstr>
      <vt:lpstr>Centering variables</vt:lpstr>
      <vt:lpstr>Reporting moderation analysis</vt:lpstr>
      <vt:lpstr>ICE #10 (part 2)</vt:lpstr>
      <vt:lpstr>Categorical Predictors in Regression</vt:lpstr>
      <vt:lpstr>Dummy coding for the Glastonbury Festival data</vt:lpstr>
      <vt:lpstr>PowerPoint Presentation</vt:lpstr>
      <vt:lpstr>PowerPoint Presentation</vt:lpstr>
      <vt:lpstr>SPSS Output for Dummy Variables</vt:lpstr>
      <vt:lpstr>SPSS Output for Dummy Variables II</vt:lpstr>
      <vt:lpstr>Reporting Results</vt:lpstr>
    </vt:vector>
  </TitlesOfParts>
  <Company>University of Sussex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134</cp:revision>
  <dcterms:created xsi:type="dcterms:W3CDTF">2010-10-05T07:56:41Z</dcterms:created>
  <dcterms:modified xsi:type="dcterms:W3CDTF">2017-11-30T01:46:21Z</dcterms:modified>
</cp:coreProperties>
</file>